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45"/>
  </p:notesMasterIdLst>
  <p:sldIdLst>
    <p:sldId id="256" r:id="rId3"/>
    <p:sldId id="257" r:id="rId4"/>
    <p:sldId id="260" r:id="rId5"/>
    <p:sldId id="263" r:id="rId6"/>
    <p:sldId id="270" r:id="rId7"/>
    <p:sldId id="271" r:id="rId8"/>
    <p:sldId id="272" r:id="rId9"/>
    <p:sldId id="273" r:id="rId10"/>
    <p:sldId id="264" r:id="rId11"/>
    <p:sldId id="274" r:id="rId12"/>
    <p:sldId id="275" r:id="rId13"/>
    <p:sldId id="277" r:id="rId14"/>
    <p:sldId id="276" r:id="rId15"/>
    <p:sldId id="278" r:id="rId16"/>
    <p:sldId id="280" r:id="rId17"/>
    <p:sldId id="281" r:id="rId18"/>
    <p:sldId id="282" r:id="rId19"/>
    <p:sldId id="283" r:id="rId20"/>
    <p:sldId id="287" r:id="rId21"/>
    <p:sldId id="284" r:id="rId22"/>
    <p:sldId id="286" r:id="rId23"/>
    <p:sldId id="285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2A6"/>
    <a:srgbClr val="28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5A325-914C-4DDD-AC15-18AF277B4B0A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8E8E-4899-4211-A760-7C8DF14A5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48E8E-4899-4211-A760-7C8DF14A5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/>
            <a:fld id="{6AD6EE87-EBD5-4F12-A48A-63ACA297AC8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D3794B-289A-4A80-97D7-111025398D45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A61015F-7CC6-4D0A-9D87-873EA4C304C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5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C6A301-0538-44EC-B09D-202E1042A48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789574A-8875-45EF-8EA2-3CAA0F7ABC4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6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7EF4D4C-5367-4C26-9E2B-D8088D7FCA81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6E91E96-98B0-4413-9547-46F3504108E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5C68B11-C5A8-448C-8CE9-B1A273C79CFC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7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16CA0-919D-4A49-9C8A-62FDFB3A5183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867E5644-1E61-4311-A31E-84CB9C7AA8A9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5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CD73815-2707-4475-8F1A-B873CB631BB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2A4AFB99-0EAB-4182-AFF8-E214C82A68F6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9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1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FBF92AB-E9E8-47AF-9A85-9D530FAAEB65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818D47-A482-4044-8830-DE4F22A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90298CD5-6C1E-4009-B41F-6DF62E31D3B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7/18/2019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0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gc.eghrmis.gov.m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H="1">
            <a:off x="0" y="5029200"/>
            <a:ext cx="1905000" cy="18288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5029200"/>
            <a:ext cx="7239000" cy="18288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86896" y="5295480"/>
            <a:ext cx="7057104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MANUAL PENGGUNA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DESKRIPSI TUGAS [JD]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HADRI\Pictures\logo_hrmis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4" y="5486400"/>
            <a:ext cx="1064419" cy="8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163096" y="6019800"/>
            <a:ext cx="6142704" cy="23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PENETAPAN TUGAS (PERANAN)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533400" y="1676400"/>
            <a:ext cx="5163608" cy="4023360"/>
          </a:xfrm>
        </p:spPr>
        <p:txBody>
          <a:bodyPr/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Tindakan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Pentadbir HRMIS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Agensi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memberi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peranan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sebagai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Pentadbir JD,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Pengesah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Pelulus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kepada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pegawai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telah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dipertanggungjawabkan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168275" indent="-168275"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168275" indent="-168275" algn="just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Senarai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Peranan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adalah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seperti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berikut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:- 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540292"/>
              </p:ext>
            </p:extLst>
          </p:nvPr>
        </p:nvGraphicFramePr>
        <p:xfrm>
          <a:off x="533400" y="4648200"/>
          <a:ext cx="7766823" cy="1836716"/>
        </p:xfrm>
        <a:graphic>
          <a:graphicData uri="http://schemas.openxmlformats.org/drawingml/2006/table">
            <a:tbl>
              <a:tblPr firstRow="1" bandRow="1"/>
              <a:tblGrid>
                <a:gridCol w="51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8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9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500" dirty="0" err="1" smtClean="0">
                          <a:latin typeface="+mn-lt"/>
                        </a:rPr>
                        <a:t>Bil</a:t>
                      </a:r>
                      <a:r>
                        <a:rPr lang="en-US" sz="1500" dirty="0" smtClean="0">
                          <a:latin typeface="+mn-lt"/>
                        </a:rPr>
                        <a:t>.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sz="1500" dirty="0" err="1" smtClean="0">
                          <a:latin typeface="+mn-lt"/>
                        </a:rPr>
                        <a:t>Nama</a:t>
                      </a:r>
                      <a:r>
                        <a:rPr lang="en-US" sz="1500" dirty="0" smtClean="0"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latin typeface="+mn-lt"/>
                        </a:rPr>
                        <a:t>Peranan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sz="1500" dirty="0" err="1" smtClean="0">
                          <a:latin typeface="+mn-lt"/>
                        </a:rPr>
                        <a:t>Tugas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6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1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Pentadbir JD [Kod :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619</a:t>
                      </a:r>
                      <a:r>
                        <a:rPr kumimoji="0" lang="ms-MY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]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Pengaktifan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Pewujudan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Pemilik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Kompentensi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Agensi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2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Pengesah JD [Kod:</a:t>
                      </a:r>
                      <a:r>
                        <a:rPr kumimoji="0" lang="sv-S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621</a:t>
                      </a:r>
                      <a:r>
                        <a:rPr kumimoji="0" lang="ms-MY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]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Pegawai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Penyelia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Pertama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 yang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membuat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Pengesahan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CO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tersebut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latin typeface="+mn-lt"/>
                        </a:rPr>
                        <a:t>3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7702" marR="47702" marT="23851" marB="238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Pelulus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[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Kod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620]</a:t>
                      </a: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Pegawai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Penyelia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Kedua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 yang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membuat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Kelulusan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CO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tersebut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7702" marR="47702" marT="23849" marB="2384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64874"/>
            <a:ext cx="6705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2" y="3348038"/>
            <a:ext cx="7091096" cy="995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PENETAPAN ALIRAN KERJA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81000" y="1752600"/>
            <a:ext cx="516360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Tindakan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Pentadbir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Agensi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membuat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penetapan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aliran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kerja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bagi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membolehkan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proses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pengesahan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kelulusan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 di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peringkat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struktur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agensi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dapat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dilaksanakan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endParaRPr lang="en-US" noProof="0" dirty="0" smtClean="0">
              <a:solidFill>
                <a:sysClr val="windowText" lastClr="000000"/>
              </a:solidFill>
              <a:latin typeface="Tw Cen MT" panose="020B0602020104020603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168275" marR="0" lvl="0" indent="-1682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Senarai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Aliran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Kerja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adalah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seperti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berikut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:- 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95446"/>
              </p:ext>
            </p:extLst>
          </p:nvPr>
        </p:nvGraphicFramePr>
        <p:xfrm>
          <a:off x="533400" y="4800600"/>
          <a:ext cx="7411844" cy="160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8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n-lt"/>
                        </a:rPr>
                        <a:t>Bil</a:t>
                      </a:r>
                      <a:r>
                        <a:rPr lang="en-US" sz="1200" dirty="0" smtClean="0">
                          <a:latin typeface="+mn-lt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8575" marR="38575" marT="19288" marB="19288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Nama </a:t>
                      </a:r>
                      <a:r>
                        <a:rPr lang="en-US" sz="1200" dirty="0" err="1" smtClean="0">
                          <a:latin typeface="+mn-lt"/>
                        </a:rPr>
                        <a:t>Aliran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Kerja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8575" marR="38575" marT="19288" marB="19288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</a:rPr>
                        <a:t>Fungsi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8575" marR="38575" marT="19288" marB="19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8575" marR="38575" marT="19288" marB="1928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JD-001: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Penghantaran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</a:t>
                      </a:r>
                    </a:p>
                  </a:txBody>
                  <a:tcPr marL="38575" marR="38575" marT="19286" marB="1928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Penghantaran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daripada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pemilik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Penyelia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Pertama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untuk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disahkan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575" marR="38575" marT="19286" marB="192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8575" marR="38575" marT="19288" marB="1928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JD-002: Pengesahan JD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575" marR="38575" marT="19286" marB="1928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Penghantaran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JD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daripada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Penyelia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Pertama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Penyelia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Kedua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untuk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diluluskan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575" marR="38575" marT="19286" marB="192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2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Semakan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Jawatan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Sebenar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(AP)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597393" y="1752600"/>
            <a:ext cx="8025414" cy="4023360"/>
          </a:xfrm>
        </p:spPr>
        <p:txBody>
          <a:bodyPr>
            <a:normAutofit/>
          </a:bodyPr>
          <a:lstStyle/>
          <a:p>
            <a:pPr marL="168275" indent="-168275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Pentadbir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perlu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memastikan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Aktiviti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Organisasi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(BA)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mengikut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waran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terkini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berkuatkuasa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</a:p>
          <a:p>
            <a:pPr marL="168275" indent="-168275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Pentadbir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perlu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memastikan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semua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AP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telah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diwujudkan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lengkap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Modul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Data </a:t>
            </a:r>
            <a:r>
              <a:rPr lang="en-US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Perjawatan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pPr marL="168275" indent="-168275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Pentadbir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perlu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melengkapkan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AP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sempurna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bagi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AP yang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dikategorikan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sebagai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Fleksi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TBK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sebagainya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di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Modul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Data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Ini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bertujuan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untuk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memastikan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JD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bagi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setiap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mempunyai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skim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atau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gred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fleksi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diwujudkan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betul</a:t>
            </a: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lengkap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pPr marL="168275" indent="-168275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Pentadbir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perlu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memastikan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AP yang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telah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wujud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menggunakan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Jawatan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Standard yang </a:t>
            </a:r>
            <a:r>
              <a:rPr lang="en-US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tepat</a:t>
            </a:r>
            <a:r>
              <a:rPr 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en-US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2004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185532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ANTARAMUKA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Laman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Utama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266331" y="1828800"/>
            <a:ext cx="8572869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828800"/>
            <a:ext cx="114300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851660"/>
            <a:ext cx="114300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19800" y="4724400"/>
            <a:ext cx="1066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48" y="4635696"/>
            <a:ext cx="1079304" cy="1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PENGAKTIFAN JD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1898223" cy="1898223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2667000" y="1656288"/>
            <a:ext cx="5250402" cy="34899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Tindakan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Pentadbir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</a:t>
            </a:r>
          </a:p>
          <a:p>
            <a:pPr marL="168275" marR="0" lvl="0" indent="-1682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Setiap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AP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baharu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diwujudkan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perlu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diaktifkan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oleh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Pentadbir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terlebih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dahulu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sebelum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memulakan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pengisian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oleh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CO.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bertujuan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untuk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membolehkan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Pentadbir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mengawal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pelaksanaan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secara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berperingat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kepada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CO.</a:t>
            </a:r>
          </a:p>
          <a:p>
            <a:pPr marL="168275" marR="0" lvl="0" indent="-1682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Menu: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Pengaktifan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Deskripsi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Tugas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792761"/>
            <a:ext cx="373380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529459"/>
            <a:ext cx="1079304" cy="1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PENGAKTIFAN JD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362825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67767"/>
            <a:ext cx="1079304" cy="1079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9" y="3301267"/>
            <a:ext cx="6927703" cy="2794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48" y="3225067"/>
            <a:ext cx="1079304" cy="107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939" y="2914795"/>
            <a:ext cx="3522994" cy="1415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00" y="5631941"/>
            <a:ext cx="1079304" cy="107930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127474" y="2367482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97547" y="3705543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49727" y="3390955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92779" y="5953913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PENGAKTIFAN JD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3" y="1828800"/>
            <a:ext cx="8552387" cy="396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" y="2667000"/>
            <a:ext cx="1079304" cy="107930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2739664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251548"/>
            <a:ext cx="1079304" cy="107930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919925" y="5724994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79" y="2554189"/>
            <a:ext cx="4305300" cy="130492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324600" y="2739663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997"/>
          <a:stretch/>
        </p:blipFill>
        <p:spPr>
          <a:xfrm>
            <a:off x="401444" y="1521887"/>
            <a:ext cx="7751956" cy="4109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7252"/>
            <a:ext cx="1079304" cy="1079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7" y="3496850"/>
            <a:ext cx="5762625" cy="11525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34052" y="2100062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1436">
            <a:off x="4661679" y="3074506"/>
            <a:ext cx="1079304" cy="107930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07555" y="2767337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3141" y="2850985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Nama </a:t>
            </a:r>
            <a:r>
              <a:rPr lang="en-US" sz="2000" dirty="0" err="1" smtClean="0"/>
              <a:t>Penyandang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mewujudkan</a:t>
            </a:r>
            <a:r>
              <a:rPr lang="en-US" sz="2000" dirty="0" smtClean="0"/>
              <a:t> JD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22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0" y="1752600"/>
            <a:ext cx="8213020" cy="119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0" y="3124200"/>
            <a:ext cx="7421710" cy="3301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0" y="1645058"/>
            <a:ext cx="1079304" cy="107930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11229" y="1961625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02554" y="5410200"/>
            <a:ext cx="4179246" cy="152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05400"/>
            <a:ext cx="1079304" cy="1079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6482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Sub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 </a:t>
            </a:r>
            <a:r>
              <a:rPr lang="en-US" dirty="0" err="1" smtClean="0"/>
              <a:t>Sebenar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dimasukan</a:t>
            </a:r>
            <a:r>
              <a:rPr lang="en-US" dirty="0" smtClean="0"/>
              <a:t>  </a:t>
            </a:r>
            <a:r>
              <a:rPr lang="en-US" dirty="0" err="1" smtClean="0"/>
              <a:t>gred</a:t>
            </a:r>
            <a:r>
              <a:rPr lang="en-US" dirty="0" smtClean="0"/>
              <a:t> </a:t>
            </a:r>
            <a:r>
              <a:rPr lang="en-US" dirty="0" err="1" smtClean="0"/>
              <a:t>Fleksi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sandangan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762000"/>
            <a:ext cx="8458200" cy="6118699"/>
            <a:chOff x="381000" y="762000"/>
            <a:chExt cx="8458200" cy="6118699"/>
          </a:xfrm>
        </p:grpSpPr>
        <p:sp>
          <p:nvSpPr>
            <p:cNvPr id="4" name="Rectangle 3"/>
            <p:cNvSpPr/>
            <p:nvPr/>
          </p:nvSpPr>
          <p:spPr>
            <a:xfrm>
              <a:off x="381000" y="762000"/>
              <a:ext cx="8458200" cy="762000"/>
            </a:xfrm>
            <a:prstGeom prst="rect">
              <a:avLst/>
            </a:prstGeom>
            <a:solidFill>
              <a:srgbClr val="18C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799680"/>
              <a:ext cx="7239000" cy="648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Pengenalan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1524000"/>
              <a:ext cx="8458200" cy="42672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1028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153400" cy="543289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457200" indent="-457200" algn="just">
                <a:spcBef>
                  <a:spcPct val="20000"/>
                </a:spcBef>
                <a:buClr>
                  <a:srgbClr val="58C1BA"/>
                </a:buClr>
                <a:buSzPct val="70000"/>
                <a:buFont typeface="Wingdings" pitchFamily="2" charset="2"/>
                <a:buNone/>
                <a:defRPr/>
              </a:pPr>
              <a:endParaRPr kumimoji="1"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  <a:cs typeface="Arial" charset="0"/>
              </a:endParaRPr>
            </a:p>
            <a:p>
              <a:pPr marL="230188" indent="-230188" algn="just">
                <a:buFont typeface="Wingdings" panose="05000000000000000000" pitchFamily="2" charset="2"/>
                <a:buChar char="§"/>
              </a:pPr>
              <a:r>
                <a:rPr lang="en-MY" sz="20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Pelaksanaan</a:t>
              </a:r>
              <a:r>
                <a:rPr lang="en-MY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untuk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mewujudkan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pengemaskinian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Deskripsi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Tugas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(JD)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pada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Jawatan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Sebenar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hanya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boleh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diakses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di </a:t>
              </a:r>
              <a:r>
                <a:rPr lang="en-MY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persekitaran</a:t>
              </a:r>
              <a:r>
                <a:rPr lang="en-M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HRMIS 2.0 </a:t>
              </a:r>
              <a:r>
                <a:rPr lang="en-MY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sahaja</a:t>
              </a:r>
              <a:r>
                <a:rPr lang="en-MY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algn="just"/>
              <a:endParaRPr lang="en-MY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230188" indent="-230188" algn="just">
                <a:buFont typeface="Wingdings" panose="05000000000000000000" pitchFamily="2" charset="2"/>
                <a:buChar char="§"/>
              </a:pP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JD yang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perlu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diwujudkan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dalam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HRMIS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ini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adalah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terhad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kepada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Jawatan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Sebenar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atau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Jawatan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berwaran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sahaja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Jawatan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yang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tidak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berwaran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adalah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terkecuali</a:t>
              </a:r>
              <a:r>
                <a:rPr lang="en-MY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algn="just"/>
              <a:endParaRPr lang="en-MY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230188" indent="-230188" algn="just">
                <a:buFont typeface="Wingdings" panose="05000000000000000000" pitchFamily="2" charset="2"/>
                <a:buChar char="§"/>
              </a:pP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Menu JD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dalam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HRMIS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boleh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diakses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oleh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semua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Pemilik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Kompetensi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(CO) yang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mempunyai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akaun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HRMIS yang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masih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MY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aktif</a:t>
              </a:r>
              <a:r>
                <a:rPr lang="en-M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  </a:t>
              </a:r>
            </a:p>
            <a:p>
              <a:pPr>
                <a:lnSpc>
                  <a:spcPct val="125000"/>
                </a:lnSpc>
                <a:spcBef>
                  <a:spcPts val="1800"/>
                </a:spcBef>
                <a:buClr>
                  <a:prstClr val="white"/>
                </a:buClr>
                <a:defRPr/>
              </a:pPr>
              <a:endParaRPr kumimoji="1" lang="ms-MY" sz="2400" b="1" dirty="0">
                <a:solidFill>
                  <a:prstClr val="white"/>
                </a:solidFill>
                <a:latin typeface="Century Gothic" panose="020B0502020202020204"/>
                <a:cs typeface="Arial" charset="0"/>
              </a:endParaRPr>
            </a:p>
            <a:p>
              <a:pPr>
                <a:lnSpc>
                  <a:spcPct val="125000"/>
                </a:lnSpc>
                <a:spcBef>
                  <a:spcPts val="1800"/>
                </a:spcBef>
                <a:buClr>
                  <a:prstClr val="white"/>
                </a:buClr>
                <a:defRPr/>
              </a:pPr>
              <a:endParaRPr kumimoji="1" lang="ms-MY" sz="2000" b="1" dirty="0">
                <a:solidFill>
                  <a:prstClr val="white"/>
                </a:solidFill>
                <a:latin typeface="Century Gothic" panose="020B0502020202020204"/>
                <a:cs typeface="Arial" charset="0"/>
              </a:endParaRPr>
            </a:p>
            <a:p>
              <a:pPr marL="457200" indent="-457200" algn="just">
                <a:spcBef>
                  <a:spcPct val="20000"/>
                </a:spcBef>
                <a:buClr>
                  <a:srgbClr val="58C1BA"/>
                </a:buClr>
                <a:buSzPct val="70000"/>
                <a:buFont typeface="Wingdings" pitchFamily="2" charset="2"/>
                <a:buNone/>
                <a:defRPr/>
              </a:pPr>
              <a:endParaRPr kumimoji="1"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3" y="1600200"/>
            <a:ext cx="829887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260488" cy="44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04" y="1600200"/>
            <a:ext cx="8084592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3785839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Gred</a:t>
            </a:r>
            <a:r>
              <a:rPr lang="en-US" dirty="0" smtClean="0"/>
              <a:t> JD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sandangan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gred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sub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 </a:t>
            </a:r>
            <a:r>
              <a:rPr lang="en-US" dirty="0" err="1" smtClean="0"/>
              <a:t>sebenar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diisi,teruskan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butang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1" y="1371600"/>
            <a:ext cx="837358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48" y="4572000"/>
            <a:ext cx="1079304" cy="1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PERANAN CO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133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2106904"/>
            <a:ext cx="457200" cy="48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230341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4876800"/>
            <a:ext cx="762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4641948"/>
            <a:ext cx="1079304" cy="1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TUJUAN PEWUJUDAN JAWATAN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2" y="2753786"/>
            <a:ext cx="7876712" cy="299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3877" y="3472838"/>
            <a:ext cx="2474840" cy="21698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Objek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Hasil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bagi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menghasilkan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Tujuan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Pewujudan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bagi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Sebenar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Pilihan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disenaraikan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daripada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jadual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rujukan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1" y="2325161"/>
            <a:ext cx="5750719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TUJUAN PEWUJUDAN JAWATAN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2" y="2753786"/>
            <a:ext cx="7876712" cy="299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3877" y="3472838"/>
            <a:ext cx="2474840" cy="21698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Objek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Hasil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bagi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menghasilkan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Tujuan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Pewujudan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bagi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Sebenar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Pilihan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disenaraikan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daripada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jadual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rujukan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1" y="2325161"/>
            <a:ext cx="5750719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7814" r="10050" b="57125"/>
          <a:stretch/>
        </p:blipFill>
        <p:spPr>
          <a:xfrm>
            <a:off x="2430263" y="2603072"/>
            <a:ext cx="3555507" cy="107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8675" y="2907853"/>
            <a:ext cx="2474840" cy="12464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Mesej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kawalan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pengisian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dikeluarkan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oleh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sistem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sebelum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boleh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Tab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seterusnya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6338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296162"/>
            <a:ext cx="7428213" cy="1124712"/>
          </a:xfrm>
        </p:spPr>
        <p:txBody>
          <a:bodyPr/>
          <a:lstStyle/>
          <a:p>
            <a:r>
              <a:rPr lang="en-US" dirty="0"/>
              <a:t>TUJUAN PEWUJUDAN JAWATAN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8107" y="2571750"/>
            <a:ext cx="6698202" cy="3017520"/>
          </a:xfrm>
        </p:spPr>
        <p:txBody>
          <a:bodyPr>
            <a:normAutofit/>
          </a:bodyPr>
          <a:lstStyle/>
          <a:p>
            <a:pPr marL="126206" indent="-126206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Tindakan</a:t>
            </a:r>
            <a:r>
              <a:rPr lang="en-US" dirty="0" smtClean="0"/>
              <a:t>: CO / Pentadbir JD</a:t>
            </a:r>
          </a:p>
          <a:p>
            <a:pPr marL="126206" indent="-126206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Pewujudan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(1)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.</a:t>
            </a:r>
          </a:p>
          <a:p>
            <a:pPr marL="126206" indent="-126206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Kata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jawatan</a:t>
            </a:r>
            <a:r>
              <a:rPr lang="en-US" dirty="0" smtClean="0"/>
              <a:t> yang </a:t>
            </a:r>
            <a:r>
              <a:rPr lang="en-US" dirty="0" err="1" smtClean="0"/>
              <a:t>diwujudkan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kata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, </a:t>
            </a:r>
            <a:r>
              <a:rPr lang="en-US" dirty="0" err="1" smtClean="0"/>
              <a:t>pilihan</a:t>
            </a:r>
            <a:r>
              <a:rPr lang="en-US" dirty="0" smtClean="0"/>
              <a:t> Lain-lain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, </a:t>
            </a:r>
            <a:r>
              <a:rPr lang="en-US" i="1" dirty="0" smtClean="0"/>
              <a:t>“</a:t>
            </a:r>
            <a:r>
              <a:rPr lang="en-US" i="1" dirty="0" err="1" smtClean="0"/>
              <a:t>Mentadbir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memantau</a:t>
            </a:r>
            <a:r>
              <a:rPr lang="en-US" i="1" dirty="0" smtClean="0"/>
              <a:t>” </a:t>
            </a:r>
            <a:r>
              <a:rPr lang="en-US" i="1" dirty="0" err="1" smtClean="0"/>
              <a:t>kemajuan</a:t>
            </a:r>
            <a:r>
              <a:rPr lang="en-US" i="1" dirty="0" smtClean="0"/>
              <a:t> </a:t>
            </a:r>
            <a:r>
              <a:rPr lang="en-US" i="1" dirty="0" err="1" smtClean="0"/>
              <a:t>projek</a:t>
            </a:r>
            <a:r>
              <a:rPr lang="en-US" i="1" dirty="0" smtClean="0"/>
              <a:t>…..</a:t>
            </a:r>
          </a:p>
          <a:p>
            <a:pPr marL="126206" indent="-126206"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Kata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diwujudkan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Pentadbir </a:t>
            </a:r>
            <a:r>
              <a:rPr lang="en-US" dirty="0" err="1" smtClean="0"/>
              <a:t>Sistem</a:t>
            </a:r>
            <a:r>
              <a:rPr lang="en-US" dirty="0" smtClean="0"/>
              <a:t> di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Agensi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perakuan</a:t>
            </a:r>
            <a:r>
              <a:rPr lang="en-US" dirty="0" smtClean="0"/>
              <a:t> BPO).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" y="2571750"/>
            <a:ext cx="878335" cy="8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</a:t>
            </a:r>
            <a:r>
              <a:rPr lang="en-US" dirty="0" smtClean="0"/>
              <a:t>AKAUNTABILITI &amp; TUGAS UTAMA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5117"/>
          <a:stretch/>
        </p:blipFill>
        <p:spPr>
          <a:xfrm>
            <a:off x="341601" y="2580623"/>
            <a:ext cx="7640276" cy="3336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76" y="5498565"/>
            <a:ext cx="3771900" cy="378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4002" y="3396832"/>
            <a:ext cx="2474840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Kata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Objek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Hasil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bagi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menghasilkan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Akauntabiliti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Tugas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Utama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setiap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Akauntabiliti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yang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diwujudkan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306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</a:t>
            </a:r>
            <a:r>
              <a:rPr lang="en-US" dirty="0" smtClean="0"/>
              <a:t>DIMENSI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76" y="5498565"/>
            <a:ext cx="3771900" cy="378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17" t="26408" r="16335" b="32168"/>
          <a:stretch/>
        </p:blipFill>
        <p:spPr>
          <a:xfrm>
            <a:off x="341601" y="2660566"/>
            <a:ext cx="8224733" cy="2471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7471" y="3330249"/>
            <a:ext cx="2474840" cy="17081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Dimensi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Skop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Pilihan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Dimensi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disenaraikan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daripada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jadual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rujukan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Dimensi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Tugas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8576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228600"/>
            <a:ext cx="8458200" cy="6400800"/>
            <a:chOff x="381000" y="762000"/>
            <a:chExt cx="8458200" cy="6400800"/>
          </a:xfrm>
        </p:grpSpPr>
        <p:sp>
          <p:nvSpPr>
            <p:cNvPr id="4" name="Rectangle 3"/>
            <p:cNvSpPr/>
            <p:nvPr/>
          </p:nvSpPr>
          <p:spPr>
            <a:xfrm>
              <a:off x="381000" y="762000"/>
              <a:ext cx="8458200" cy="762000"/>
            </a:xfrm>
            <a:prstGeom prst="rect">
              <a:avLst/>
            </a:prstGeom>
            <a:solidFill>
              <a:srgbClr val="18C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799680"/>
              <a:ext cx="7239000" cy="648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FUNGSI-FUNGSI UTAMA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1523999"/>
              <a:ext cx="8458200" cy="5638801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1028"/>
            <p:cNvSpPr txBox="1">
              <a:spLocks noChangeArrowheads="1"/>
            </p:cNvSpPr>
            <p:nvPr/>
          </p:nvSpPr>
          <p:spPr bwMode="auto">
            <a:xfrm>
              <a:off x="533400" y="1565397"/>
              <a:ext cx="8153400" cy="374782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457200" indent="-457200" algn="just">
                <a:spcBef>
                  <a:spcPct val="20000"/>
                </a:spcBef>
                <a:buClr>
                  <a:srgbClr val="58C1BA"/>
                </a:buClr>
                <a:buSzPct val="70000"/>
                <a:buFont typeface="Wingdings" pitchFamily="2" charset="2"/>
                <a:buNone/>
                <a:defRPr/>
              </a:pPr>
              <a:endParaRPr kumimoji="1"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  <a:cs typeface="Arial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Fungsi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Kemasukan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/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Pengemaskinian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Maklumat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JD (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Peranan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CO &amp;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Pentadbir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marL="457200" indent="-457200">
                <a:buFont typeface="+mj-lt"/>
                <a:buAutoNum type="arabicPeriod"/>
              </a:pP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Fungsi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Pegesahan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Maklumat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JD</a:t>
              </a:r>
            </a:p>
            <a:p>
              <a:pPr marL="457200" indent="-457200">
                <a:buFont typeface="+mj-lt"/>
                <a:buAutoNum type="arabicPeriod"/>
              </a:pP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Fungsi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Kelulusan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Maklumat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JD</a:t>
              </a:r>
            </a:p>
            <a:p>
              <a:pPr marL="457200" indent="-457200">
                <a:buFont typeface="+mj-lt"/>
                <a:buAutoNum type="arabicPeriod"/>
              </a:pP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Fungsi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Jana </a:t>
              </a:r>
              <a:r>
                <a:rPr lang="en-US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Dokumen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JD</a:t>
              </a:r>
            </a:p>
            <a:p>
              <a:pPr marL="339725">
                <a:lnSpc>
                  <a:spcPct val="125000"/>
                </a:lnSpc>
                <a:spcBef>
                  <a:spcPts val="1800"/>
                </a:spcBef>
                <a:buClr>
                  <a:prstClr val="white"/>
                </a:buClr>
                <a:defRPr/>
              </a:pPr>
              <a:endParaRPr kumimoji="1" lang="ms-MY" sz="1000" dirty="0">
                <a:solidFill>
                  <a:prstClr val="white"/>
                </a:solidFill>
                <a:latin typeface="Century Gothic" panose="020B0502020202020204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71" t="25890" r="17136" b="24143"/>
          <a:stretch/>
        </p:blipFill>
        <p:spPr>
          <a:xfrm>
            <a:off x="341601" y="2688787"/>
            <a:ext cx="7740097" cy="282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7243" y="3523339"/>
            <a:ext cx="2474840" cy="17081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Kelayakan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Akademik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bidang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Pilihan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Kelayakan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Akademik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disenaraikan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daripada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jadual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rujukan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sedia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dalam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HRMIS.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013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</a:t>
            </a:r>
            <a:r>
              <a:rPr lang="en-US" dirty="0" smtClean="0"/>
              <a:t>KOMPETENSI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38" y="4810112"/>
            <a:ext cx="2640171" cy="37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7" y="2660566"/>
            <a:ext cx="6481925" cy="1909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737" y="3315022"/>
            <a:ext cx="2474840" cy="5539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Kompetensi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6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 </a:t>
            </a:r>
            <a:r>
              <a:rPr lang="en-US" dirty="0" err="1" smtClean="0"/>
              <a:t>Pengalaman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38" y="4810112"/>
            <a:ext cx="2640171" cy="379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01" y="2716261"/>
            <a:ext cx="8114380" cy="128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1368" y="3701201"/>
            <a:ext cx="2474840" cy="7848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Kemasukan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medan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Pengalaman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Tempoh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7179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ALIRAN KERJA – PENGHANTARAN </a:t>
            </a:r>
            <a:r>
              <a:rPr lang="en-US" dirty="0" err="1" smtClean="0"/>
              <a:t>jd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2231942"/>
            <a:ext cx="5750719" cy="42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1" y="2546758"/>
            <a:ext cx="7550944" cy="236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1462" y="3265516"/>
            <a:ext cx="1957507" cy="17081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Maklumat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pegawai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Pengesah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Pelulus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adalah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berdasarkan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w Cen MT" panose="020B0602020104020603"/>
              </a:rPr>
              <a:t>penetapan</a:t>
            </a:r>
            <a:r>
              <a:rPr lang="en-US" sz="1500" b="1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w Cen MT" panose="020B0602020104020603"/>
              </a:rPr>
              <a:t>aliran</a:t>
            </a:r>
            <a:r>
              <a:rPr lang="en-US" sz="1500" b="1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w Cen MT" panose="020B0602020104020603"/>
              </a:rPr>
              <a:t>kerja</a:t>
            </a:r>
            <a:r>
              <a:rPr lang="en-US" sz="1500" b="1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oleh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pentadbir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HRMIS.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6290" y="3180980"/>
            <a:ext cx="3156030" cy="9721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2822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PENGESAH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08" r="4175" b="44077"/>
          <a:stretch/>
        </p:blipFill>
        <p:spPr>
          <a:xfrm>
            <a:off x="139823" y="2420874"/>
            <a:ext cx="8762261" cy="2490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534" y="2575079"/>
            <a:ext cx="2403629" cy="1997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534" y="3165200"/>
            <a:ext cx="2503503" cy="178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2" y="3096931"/>
            <a:ext cx="569036" cy="569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24583" y="2410765"/>
            <a:ext cx="2053239" cy="12552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647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PENGESAH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08" r="4175" b="44077"/>
          <a:stretch/>
        </p:blipFill>
        <p:spPr>
          <a:xfrm>
            <a:off x="133165" y="2420874"/>
            <a:ext cx="8762261" cy="2490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534" y="2575079"/>
            <a:ext cx="2403629" cy="1997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534" y="3165200"/>
            <a:ext cx="2503503" cy="178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2" y="3096931"/>
            <a:ext cx="569036" cy="569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231" t="436" r="33349" b="-436"/>
          <a:stretch/>
        </p:blipFill>
        <p:spPr>
          <a:xfrm>
            <a:off x="5563216" y="3545586"/>
            <a:ext cx="2286864" cy="181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37" y="4115515"/>
            <a:ext cx="1378751" cy="13787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8764" y="3501935"/>
            <a:ext cx="2038378" cy="19486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110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2" y="2139066"/>
            <a:ext cx="7197571" cy="386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PENGESAH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8017" y="2338201"/>
            <a:ext cx="2503503" cy="2568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2" y="2310536"/>
            <a:ext cx="569036" cy="569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459" y="1711499"/>
            <a:ext cx="2708975" cy="5439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47" y="1810453"/>
            <a:ext cx="2417187" cy="328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296162"/>
            <a:ext cx="928316" cy="928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963" y="2879572"/>
            <a:ext cx="2425847" cy="5539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Klik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Komponen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Paparan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5406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38" r="4394" b="43430"/>
          <a:stretch/>
        </p:blipFill>
        <p:spPr>
          <a:xfrm>
            <a:off x="173115" y="2222192"/>
            <a:ext cx="8742286" cy="2516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PELULUS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534" y="2575079"/>
            <a:ext cx="2403629" cy="1997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33" y="2477841"/>
            <a:ext cx="457625" cy="4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38" r="4394" b="43430"/>
          <a:stretch/>
        </p:blipFill>
        <p:spPr>
          <a:xfrm>
            <a:off x="173115" y="2222192"/>
            <a:ext cx="8742286" cy="2516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PELULUS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534" y="2575079"/>
            <a:ext cx="2403629" cy="1997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3644534"/>
            <a:ext cx="8209726" cy="8579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93372" y="3913388"/>
            <a:ext cx="2053239" cy="5890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8966" y="4017389"/>
            <a:ext cx="2503503" cy="485060"/>
            <a:chOff x="1091954" y="4213519"/>
            <a:chExt cx="3338004" cy="646746"/>
          </a:xfrm>
        </p:grpSpPr>
        <p:sp>
          <p:nvSpPr>
            <p:cNvPr id="8" name="Rectangle 7"/>
            <p:cNvSpPr/>
            <p:nvPr/>
          </p:nvSpPr>
          <p:spPr>
            <a:xfrm>
              <a:off x="1091954" y="4402500"/>
              <a:ext cx="3338004" cy="23821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798" y="4213519"/>
              <a:ext cx="646746" cy="64674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33" y="2477841"/>
            <a:ext cx="457625" cy="4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068791"/>
            <a:ext cx="6942770" cy="3931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PERANAN – </a:t>
            </a:r>
            <a:r>
              <a:rPr lang="en-US" dirty="0" err="1" smtClean="0"/>
              <a:t>PELULus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8017" y="2338201"/>
            <a:ext cx="2503503" cy="2568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2" y="2310536"/>
            <a:ext cx="569036" cy="569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459" y="1711499"/>
            <a:ext cx="2708975" cy="5439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296162"/>
            <a:ext cx="928316" cy="928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963" y="2879572"/>
            <a:ext cx="2425847" cy="5539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Klik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Komponen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Paparan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776" y="1827028"/>
            <a:ext cx="2293144" cy="1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7046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0" y="2066247"/>
            <a:ext cx="8937200" cy="4023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29" y="1695824"/>
            <a:ext cx="2321141" cy="740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6411" y="3833681"/>
            <a:ext cx="1530992" cy="48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2493" y="4572000"/>
            <a:ext cx="2321141" cy="7408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725668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PERANAN/ PENGGUNA SISTEM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JANA DOKUMEN JD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114" y="3398101"/>
            <a:ext cx="4722019" cy="100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" y="2392303"/>
            <a:ext cx="8981983" cy="34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7" y="2810231"/>
            <a:ext cx="5750719" cy="428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1462" y="3265516"/>
            <a:ext cx="1957507" cy="7848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Fungsi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cetak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JD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bukan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fleksi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8483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JANA DOKUMEN JD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114" y="3398101"/>
            <a:ext cx="4722019" cy="100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" y="2392303"/>
            <a:ext cx="8981983" cy="34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7" y="2810231"/>
            <a:ext cx="5750719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131" t="23690" r="26865" b="59094"/>
          <a:stretch/>
        </p:blipFill>
        <p:spPr>
          <a:xfrm>
            <a:off x="412813" y="3211708"/>
            <a:ext cx="7838108" cy="138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1808" y="3306391"/>
            <a:ext cx="1957507" cy="5539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Fungsi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cetak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JD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jawatan</a:t>
            </a:r>
            <a:r>
              <a:rPr lang="en-US" sz="15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w Cen MT" panose="020B0602020104020603"/>
              </a:rPr>
              <a:t>fleksi</a:t>
            </a:r>
            <a:endParaRPr lang="en-US" sz="15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758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 JD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93" y="1650302"/>
            <a:ext cx="5192622" cy="413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725668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PERANAN YANG TERLIBAT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49498"/>
            <a:ext cx="8763000" cy="2871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1709"/>
            <a:ext cx="854816" cy="854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7305" y="2090194"/>
            <a:ext cx="380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Pentadbir </a:t>
            </a:r>
            <a:r>
              <a:rPr lang="en-US" b="1" dirty="0" smtClean="0"/>
              <a:t>HRMIS-Level 1 / Pentadbir </a:t>
            </a:r>
            <a:r>
              <a:rPr lang="en-US" b="1" dirty="0" err="1" smtClean="0"/>
              <a:t>Aliran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1" y="1567004"/>
            <a:ext cx="854816" cy="8548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07468" y="1639471"/>
            <a:ext cx="2079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Pentadbir </a:t>
            </a:r>
            <a:r>
              <a:rPr lang="en-US" b="1" dirty="0" smtClean="0"/>
              <a:t>HRMIS-Level 2 / Pentadbir JD</a:t>
            </a:r>
            <a:endParaRPr lang="en-US" b="1" dirty="0"/>
          </a:p>
        </p:txBody>
      </p:sp>
      <p:sp>
        <p:nvSpPr>
          <p:cNvPr id="18" name="Right Brace 17"/>
          <p:cNvSpPr/>
          <p:nvPr/>
        </p:nvSpPr>
        <p:spPr>
          <a:xfrm rot="16200000">
            <a:off x="1832680" y="1610446"/>
            <a:ext cx="387786" cy="2652454"/>
          </a:xfrm>
          <a:prstGeom prst="rightBrace">
            <a:avLst>
              <a:gd name="adj1" fmla="val 8333"/>
              <a:gd name="adj2" fmla="val 497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5728610" y="1143805"/>
            <a:ext cx="525330" cy="3639533"/>
          </a:xfrm>
          <a:prstGeom prst="rightBrace">
            <a:avLst>
              <a:gd name="adj1" fmla="val 8333"/>
              <a:gd name="adj2" fmla="val 497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804508" y="3138146"/>
            <a:ext cx="215014" cy="2546431"/>
          </a:xfrm>
          <a:prstGeom prst="rightBrace">
            <a:avLst>
              <a:gd name="adj1" fmla="val 8333"/>
              <a:gd name="adj2" fmla="val 497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0" y="4444299"/>
            <a:ext cx="835921" cy="8359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33291" y="4813249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Pemilik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b="1" dirty="0" smtClean="0"/>
              <a:t> (CO)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5" y="5513352"/>
            <a:ext cx="720096" cy="799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6000" y="5900582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Pengesah</a:t>
            </a:r>
            <a:r>
              <a:rPr lang="en-US" b="1" dirty="0" smtClean="0"/>
              <a:t>/ </a:t>
            </a:r>
            <a:r>
              <a:rPr lang="en-US" b="1" dirty="0" err="1" smtClean="0"/>
              <a:t>Pelulus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61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7046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725668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PROSES KERJA </a:t>
            </a:r>
            <a:r>
              <a:rPr lang="en-US" sz="3200" b="1" dirty="0" smtClean="0">
                <a:latin typeface="Century Gothic" panose="020B0502020202020204" pitchFamily="34" charset="0"/>
              </a:rPr>
              <a:t>JD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5" y="1752600"/>
            <a:ext cx="7391257" cy="44531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87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7046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725668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ALIRAN KERJA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8108"/>
          <a:stretch/>
        </p:blipFill>
        <p:spPr>
          <a:xfrm>
            <a:off x="838200" y="1676400"/>
            <a:ext cx="7315200" cy="49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7046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725668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PERANAN </a:t>
            </a:r>
            <a:r>
              <a:rPr lang="en-US" sz="3200" b="1" dirty="0">
                <a:latin typeface="Century Gothic" panose="020B0502020202020204" pitchFamily="34" charset="0"/>
              </a:rPr>
              <a:t>PENTADBIR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9" y="1683961"/>
            <a:ext cx="854816" cy="854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894" y="1972751"/>
            <a:ext cx="2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Pentadbir</a:t>
            </a:r>
            <a:r>
              <a:rPr lang="en-US" b="1" dirty="0"/>
              <a:t> </a:t>
            </a:r>
            <a:r>
              <a:rPr lang="en-US" b="1" dirty="0" smtClean="0"/>
              <a:t>JD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4347" y="2644983"/>
            <a:ext cx="3381688" cy="40846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Membuat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penetapan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peranan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Pengesah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Pelulus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455" y="2534625"/>
            <a:ext cx="656948" cy="629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1690" y="3320862"/>
            <a:ext cx="3261147" cy="555937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Membuat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penetapan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Aliran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Agensi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diuji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929" y="4080919"/>
            <a:ext cx="2346747" cy="426128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Mengaktifkan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5384549"/>
            <a:ext cx="3478155" cy="1053488"/>
          </a:xfrm>
          <a:prstGeom prst="rect">
            <a:avLst/>
          </a:prstGeom>
          <a:solidFill>
            <a:srgbClr val="DFE3E5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PERANAN YANG TERLIBAT: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Pentadbir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Pengesah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Pelulus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566" y="4680982"/>
            <a:ext cx="2793471" cy="426128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Mewujudkan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bagi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AP yang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berkaitan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8258"/>
          <a:stretch/>
        </p:blipFill>
        <p:spPr>
          <a:xfrm>
            <a:off x="4708745" y="1962182"/>
            <a:ext cx="3960952" cy="171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4394814" y="1880022"/>
            <a:ext cx="627862" cy="60131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4348240"/>
            <a:ext cx="4343400" cy="170087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MENU YANG TERLIBAT: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Pengaktifan</a:t>
            </a:r>
            <a:r>
              <a:rPr lang="en-US" b="1" dirty="0" smtClean="0">
                <a:solidFill>
                  <a:schemeClr val="tx1"/>
                </a:solidFill>
              </a:rPr>
              <a:t> JD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Selenggara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Komponen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Deskripsi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Tugas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Pentadbir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Selenggara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Komponen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Deskripsi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Tugas</a:t>
            </a:r>
            <a:r>
              <a:rPr lang="en-US" b="1" dirty="0">
                <a:solidFill>
                  <a:schemeClr val="tx1"/>
                </a:solidFill>
              </a:rPr>
              <a:t> - CO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JD </a:t>
            </a:r>
            <a:r>
              <a:rPr lang="en-US" b="1" dirty="0" err="1">
                <a:solidFill>
                  <a:schemeClr val="tx1"/>
                </a:solidFill>
              </a:rPr>
              <a:t>Pegawai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Pengesahan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JD </a:t>
            </a:r>
            <a:r>
              <a:rPr lang="en-US" b="1" dirty="0" err="1">
                <a:solidFill>
                  <a:schemeClr val="tx1"/>
                </a:solidFill>
              </a:rPr>
              <a:t>Pegawai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Kelulusan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458200" cy="762000"/>
          </a:xfrm>
          <a:prstGeom prst="rect">
            <a:avLst/>
          </a:prstGeom>
          <a:solidFill>
            <a:srgbClr val="18C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47280"/>
            <a:ext cx="7239000" cy="648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SESI LATIHAN/ HANDS-ON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400050" y="1409280"/>
            <a:ext cx="8420100" cy="76335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58C1BA"/>
              </a:buClr>
              <a:buSzPct val="70000"/>
              <a:buFont typeface="Wingdings" pitchFamily="2" charset="2"/>
              <a:buNone/>
              <a:defRPr/>
            </a:pPr>
            <a:endParaRPr kumimoji="1" lang="en-US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Penetapan</a:t>
            </a:r>
            <a:r>
              <a:rPr lang="en-US" sz="2400" dirty="0" smtClean="0"/>
              <a:t> </a:t>
            </a:r>
            <a:r>
              <a:rPr lang="en-US" sz="2400" dirty="0" err="1"/>
              <a:t>Tugas</a:t>
            </a:r>
            <a:r>
              <a:rPr lang="en-US" sz="2400" dirty="0"/>
              <a:t> (</a:t>
            </a:r>
            <a:r>
              <a:rPr lang="en-US" sz="2400" dirty="0" err="1"/>
              <a:t>Peranan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(Proses </a:t>
            </a:r>
            <a:r>
              <a:rPr lang="en-US" sz="2400" dirty="0" err="1"/>
              <a:t>Pengesahan</a:t>
            </a:r>
            <a:r>
              <a:rPr lang="en-US" sz="2400" dirty="0"/>
              <a:t> &amp; </a:t>
            </a:r>
            <a:r>
              <a:rPr lang="en-US" sz="2400" dirty="0" err="1"/>
              <a:t>Kelulusan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Semakan</a:t>
            </a:r>
            <a:r>
              <a:rPr lang="en-US" sz="2400" dirty="0"/>
              <a:t> </a:t>
            </a:r>
            <a:r>
              <a:rPr lang="en-US" sz="2400" dirty="0" err="1"/>
              <a:t>Jawatan</a:t>
            </a:r>
            <a:r>
              <a:rPr lang="en-US" sz="2400" dirty="0"/>
              <a:t> </a:t>
            </a:r>
            <a:r>
              <a:rPr lang="en-US" sz="2400" dirty="0" err="1"/>
              <a:t>Sebenar</a:t>
            </a:r>
            <a:r>
              <a:rPr lang="en-US" sz="2400" dirty="0"/>
              <a:t> di </a:t>
            </a:r>
            <a:r>
              <a:rPr lang="en-US" sz="2400" dirty="0" err="1"/>
              <a:t>Modul</a:t>
            </a:r>
            <a:r>
              <a:rPr lang="en-US" sz="2400" dirty="0"/>
              <a:t> Data </a:t>
            </a:r>
            <a:r>
              <a:rPr lang="en-US" sz="2400" dirty="0" err="1" smtClean="0"/>
              <a:t>Perjawatan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JD (</a:t>
            </a:r>
            <a:r>
              <a:rPr lang="en-US" sz="2400" dirty="0" err="1"/>
              <a:t>sebagai</a:t>
            </a:r>
            <a:r>
              <a:rPr lang="en-US" sz="2400" dirty="0"/>
              <a:t> CO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Pentadbir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hlinkClick r:id="rId2"/>
              </a:rPr>
              <a:t>http://agc.eghrmis.gov.my</a:t>
            </a:r>
            <a:endParaRPr lang="en-US" sz="2400" dirty="0"/>
          </a:p>
          <a:p>
            <a:pPr algn="just">
              <a:lnSpc>
                <a:spcPct val="125000"/>
              </a:lnSpc>
              <a:spcBef>
                <a:spcPts val="1800"/>
              </a:spcBef>
              <a:buClr>
                <a:prstClr val="white"/>
              </a:buClr>
              <a:defRPr/>
            </a:pPr>
            <a:r>
              <a:rPr kumimoji="1" lang="ms-MY" sz="2400" dirty="0" smtClean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uan </a:t>
            </a:r>
            <a:r>
              <a:rPr kumimoji="1" lang="ms-MY" sz="2400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fungsi Majlis Bersama Jabatan HRMIS adalah bagi membantu memudahkan pemantauan dibuat oleh Jabatan Perkhidmatan Awam Malaysia (JPA), selaku agensi pusat MBJ, kepada perkara-perkara berikut </a:t>
            </a:r>
            <a:r>
              <a:rPr kumimoji="1" lang="ms-MY" sz="2400" dirty="0" smtClean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800"/>
              </a:spcBef>
              <a:buClr>
                <a:prstClr val="white"/>
              </a:buClr>
              <a:defRPr/>
            </a:pPr>
            <a:endParaRPr kumimoji="1" lang="ms-MY" sz="800" dirty="0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  <a:p>
            <a:pPr marL="860425" indent="-457200" algn="just">
              <a:spcBef>
                <a:spcPct val="50000"/>
              </a:spcBef>
              <a:buClr>
                <a:prstClr val="white"/>
              </a:buClr>
              <a:buFont typeface="Wingdings" panose="05000000000000000000" pitchFamily="2" charset="2"/>
              <a:buChar char="q"/>
              <a:defRPr/>
            </a:pPr>
            <a:r>
              <a:rPr kumimoji="1" lang="ms-MY" sz="2400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Isu-isu MBJ di agensi</a:t>
            </a:r>
          </a:p>
          <a:p>
            <a:pPr marL="860425" indent="-457200" algn="just">
              <a:spcBef>
                <a:spcPct val="50000"/>
              </a:spcBef>
              <a:buClr>
                <a:prstClr val="white"/>
              </a:buClr>
              <a:buFont typeface="Wingdings" panose="05000000000000000000" pitchFamily="2" charset="2"/>
              <a:buChar char="q"/>
              <a:defRPr/>
            </a:pPr>
            <a:r>
              <a:rPr kumimoji="1" lang="ms-MY" sz="2400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Pelaksanaan Mesyuarat MBJ di </a:t>
            </a:r>
            <a:r>
              <a:rPr kumimoji="1" lang="ms-MY" sz="2400" dirty="0" smtClean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agensi</a:t>
            </a:r>
            <a:endParaRPr kumimoji="1" lang="ms-MY" sz="2000" b="1" dirty="0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58C1BA"/>
              </a:buClr>
              <a:buSzPct val="70000"/>
              <a:buFont typeface="Wingdings" pitchFamily="2" charset="2"/>
              <a:buNone/>
              <a:defRPr/>
            </a:pPr>
            <a:endParaRPr kumimoji="1"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597</TotalTime>
  <Words>957</Words>
  <Application>Microsoft Office PowerPoint</Application>
  <PresentationFormat>On-screen Show (4:3)</PresentationFormat>
  <Paragraphs>170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Century Gothic</vt:lpstr>
      <vt:lpstr>Corbel</vt:lpstr>
      <vt:lpstr>Times New Roman</vt:lpstr>
      <vt:lpstr>Tw Cen MT</vt:lpstr>
      <vt:lpstr>Tw Cen MT Condensed</vt:lpstr>
      <vt:lpstr>Wingdings</vt:lpstr>
      <vt:lpstr>Wingdings 3</vt:lpstr>
      <vt:lpstr>Basis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 TUJUAN PEWUJUDAN JAWATAN</vt:lpstr>
      <vt:lpstr>TAB TUJUAN PEWUJUDAN JAWATAN</vt:lpstr>
      <vt:lpstr>TUJUAN PEWUJUDAN JAWATAN</vt:lpstr>
      <vt:lpstr>TAB AKAUNTABILITI &amp; TUGAS UTAMA</vt:lpstr>
      <vt:lpstr>TAB DIMENSI</vt:lpstr>
      <vt:lpstr>TAB kelayakan akademik</vt:lpstr>
      <vt:lpstr>TAB KOMPETENSI</vt:lpstr>
      <vt:lpstr>TAB Pengalaman</vt:lpstr>
      <vt:lpstr>ALIRAN KERJA – PENGHANTARAN jd</vt:lpstr>
      <vt:lpstr>PERANAN – PENGESAH </vt:lpstr>
      <vt:lpstr>PERANAN – PENGESAH </vt:lpstr>
      <vt:lpstr>PERANAN – PENGESAH </vt:lpstr>
      <vt:lpstr>PERANAN – PELULUS </vt:lpstr>
      <vt:lpstr>PERANAN – PELULUS </vt:lpstr>
      <vt:lpstr>PERANAN – PELULus</vt:lpstr>
      <vt:lpstr>FUNGSI JANA DOKUMEN JD</vt:lpstr>
      <vt:lpstr>FUNGSI JANA DOKUMEN JD</vt:lpstr>
      <vt:lpstr>TEMPLAT 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HADRI</dc:creator>
  <cp:lastModifiedBy>Md Salim Md Hanapiah @ Manap</cp:lastModifiedBy>
  <cp:revision>61</cp:revision>
  <dcterms:created xsi:type="dcterms:W3CDTF">2015-05-22T06:37:08Z</dcterms:created>
  <dcterms:modified xsi:type="dcterms:W3CDTF">2019-07-18T08:35:46Z</dcterms:modified>
</cp:coreProperties>
</file>